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7" r:id="rId5"/>
    <p:sldId id="266" r:id="rId6"/>
    <p:sldId id="258" r:id="rId7"/>
    <p:sldId id="264"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F5CA06-348F-434B-BE0B-74D6A87D2F3D}"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5CA06-348F-434B-BE0B-74D6A87D2F3D}"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5CA06-348F-434B-BE0B-74D6A87D2F3D}"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5CA06-348F-434B-BE0B-74D6A87D2F3D}"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5CA06-348F-434B-BE0B-74D6A87D2F3D}"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F5CA06-348F-434B-BE0B-74D6A87D2F3D}"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F5CA06-348F-434B-BE0B-74D6A87D2F3D}" type="datetimeFigureOut">
              <a:rPr lang="en-US" smtClean="0"/>
              <a:pPr/>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F5CA06-348F-434B-BE0B-74D6A87D2F3D}" type="datetimeFigureOut">
              <a:rPr lang="en-US" smtClean="0"/>
              <a:pPr/>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5CA06-348F-434B-BE0B-74D6A87D2F3D}" type="datetimeFigureOut">
              <a:rPr lang="en-US" smtClean="0"/>
              <a:pPr/>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5CA06-348F-434B-BE0B-74D6A87D2F3D}"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5CA06-348F-434B-BE0B-74D6A87D2F3D}"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F804-A788-4726-8A61-EE3F8F2537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5CA06-348F-434B-BE0B-74D6A87D2F3D}" type="datetimeFigureOut">
              <a:rPr lang="en-US" smtClean="0"/>
              <a:pPr/>
              <a:t>8/7/2020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FF804-A788-4726-8A61-EE3F8F2537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hyperlink" Target="https://powerschool.avhsd.org/publi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aarcega@avhsd.or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1295400"/>
          </a:xfrm>
        </p:spPr>
        <p:txBody>
          <a:bodyPr>
            <a:normAutofit fontScale="90000"/>
          </a:bodyPr>
          <a:lstStyle/>
          <a:p>
            <a:r>
              <a:rPr lang="en-US" dirty="0" smtClean="0"/>
              <a:t>Dr. Arcega’s </a:t>
            </a:r>
            <a:br>
              <a:rPr lang="en-US" dirty="0" smtClean="0"/>
            </a:br>
            <a:r>
              <a:rPr lang="en-US" dirty="0" smtClean="0"/>
              <a:t>Distant Learning Procedures</a:t>
            </a:r>
            <a:endParaRPr lang="en-US" dirty="0"/>
          </a:p>
        </p:txBody>
      </p:sp>
      <p:pic>
        <p:nvPicPr>
          <p:cNvPr id="7172" name="Picture 4" descr="Distance Learning / Distance Learning Homepage"/>
          <p:cNvPicPr>
            <a:picLocks noChangeAspect="1" noChangeArrowheads="1"/>
          </p:cNvPicPr>
          <p:nvPr/>
        </p:nvPicPr>
        <p:blipFill>
          <a:blip r:embed="rId2" cstate="print"/>
          <a:srcRect/>
          <a:stretch>
            <a:fillRect/>
          </a:stretch>
        </p:blipFill>
        <p:spPr bwMode="auto">
          <a:xfrm>
            <a:off x="1447800" y="1905000"/>
            <a:ext cx="5762625" cy="37147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p:spPr>
        <p:txBody>
          <a:bodyPr>
            <a:normAutofit fontScale="90000"/>
          </a:bodyPr>
          <a:lstStyle/>
          <a:p>
            <a:r>
              <a:rPr lang="en-US" b="1" dirty="0" smtClean="0"/>
              <a:t>Welcome to Distant Learning</a:t>
            </a:r>
            <a:endParaRPr lang="en-US" b="1" dirty="0"/>
          </a:p>
        </p:txBody>
      </p:sp>
      <p:pic>
        <p:nvPicPr>
          <p:cNvPr id="4" name="Picture 2" descr="Distance learning Royalty Free Vector Image - VectorStock"/>
          <p:cNvPicPr>
            <a:picLocks noChangeAspect="1" noChangeArrowheads="1"/>
          </p:cNvPicPr>
          <p:nvPr/>
        </p:nvPicPr>
        <p:blipFill>
          <a:blip r:embed="rId2" cstate="print"/>
          <a:srcRect/>
          <a:stretch>
            <a:fillRect/>
          </a:stretch>
        </p:blipFill>
        <p:spPr bwMode="auto">
          <a:xfrm>
            <a:off x="6286500" y="914400"/>
            <a:ext cx="2857499" cy="2514600"/>
          </a:xfrm>
          <a:prstGeom prst="rect">
            <a:avLst/>
          </a:prstGeom>
          <a:noFill/>
        </p:spPr>
      </p:pic>
      <p:sp>
        <p:nvSpPr>
          <p:cNvPr id="5" name="Title 1"/>
          <p:cNvSpPr txBox="1">
            <a:spLocks/>
          </p:cNvSpPr>
          <p:nvPr/>
        </p:nvSpPr>
        <p:spPr>
          <a:xfrm>
            <a:off x="0" y="990600"/>
            <a:ext cx="6096000" cy="5867400"/>
          </a:xfrm>
          <a:prstGeom prst="rect">
            <a:avLst/>
          </a:prstGeom>
        </p:spPr>
        <p:txBody>
          <a:bodyPr vert="horz" lIns="91440" tIns="45720" rIns="91440" bIns="45720" rtlCol="0" anchor="ctr">
            <a:normAutofit fontScale="97500"/>
          </a:bodyPr>
          <a:lstStyle/>
          <a:p>
            <a:pPr lvl="0" algn="ctr">
              <a:spcBef>
                <a:spcPct val="0"/>
              </a:spcBef>
              <a:defRPr/>
            </a:pPr>
            <a:r>
              <a:rPr lang="en-US" sz="2800" dirty="0" smtClean="0">
                <a:latin typeface="+mj-lt"/>
                <a:ea typeface="+mj-ea"/>
                <a:cs typeface="+mj-cs"/>
              </a:rPr>
              <a:t>Each student must log into their assigned Google account. After logging in your account, go to Google classroom. There are</a:t>
            </a:r>
            <a:r>
              <a:rPr lang="en-US" sz="2800" dirty="0" smtClean="0"/>
              <a:t> small boxes</a:t>
            </a:r>
            <a:r>
              <a:rPr lang="en-US" sz="2800" dirty="0" smtClean="0">
                <a:latin typeface="+mj-lt"/>
                <a:ea typeface="+mj-ea"/>
                <a:cs typeface="+mj-cs"/>
              </a:rPr>
              <a:t> on the top right hand side of the website. Select the small boxes and select Classroom. Once you are in the application, search for your class. In your class there is a small folder icon on the bottom right corner. </a:t>
            </a:r>
            <a:r>
              <a:rPr kumimoji="0" lang="en-US" sz="2800" b="0" i="0" u="none" strike="noStrike" kern="1200" cap="none" spc="0" normalizeH="0" noProof="0" dirty="0" smtClean="0">
                <a:ln>
                  <a:noFill/>
                </a:ln>
                <a:solidFill>
                  <a:schemeClr val="tx1"/>
                </a:solidFill>
                <a:effectLst/>
                <a:uLnTx/>
                <a:uFillTx/>
                <a:latin typeface="+mj-lt"/>
                <a:ea typeface="+mj-ea"/>
                <a:cs typeface="+mj-cs"/>
              </a:rPr>
              <a:t>There will be weekly assignments in each folder. The assignments </a:t>
            </a:r>
            <a:r>
              <a:rPr lang="en-US" sz="2800" dirty="0" smtClean="0">
                <a:latin typeface="+mj-lt"/>
                <a:ea typeface="+mj-ea"/>
                <a:cs typeface="+mj-cs"/>
              </a:rPr>
              <a:t>are </a:t>
            </a:r>
            <a:r>
              <a:rPr kumimoji="0" lang="en-US" sz="2800" b="0" i="0" u="none" strike="noStrike" kern="1200" cap="none" spc="0" normalizeH="0" noProof="0" dirty="0" smtClean="0">
                <a:ln>
                  <a:noFill/>
                </a:ln>
                <a:solidFill>
                  <a:schemeClr val="tx1"/>
                </a:solidFill>
                <a:effectLst/>
                <a:uLnTx/>
                <a:uFillTx/>
                <a:latin typeface="+mj-lt"/>
                <a:ea typeface="+mj-ea"/>
                <a:cs typeface="+mj-cs"/>
              </a:rPr>
              <a:t>in a module format. Follow the procedures in each module. </a:t>
            </a:r>
            <a:endParaRPr kumimoji="0" lang="en-US"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Rectangle 5"/>
          <p:cNvSpPr/>
          <p:nvPr/>
        </p:nvSpPr>
        <p:spPr>
          <a:xfrm>
            <a:off x="228600" y="685800"/>
            <a:ext cx="5486400" cy="769441"/>
          </a:xfrm>
          <a:prstGeom prst="rect">
            <a:avLst/>
          </a:prstGeom>
        </p:spPr>
        <p:txBody>
          <a:bodyPr wrap="square">
            <a:spAutoFit/>
          </a:bodyPr>
          <a:lstStyle/>
          <a:p>
            <a:r>
              <a:rPr lang="en-US" sz="4400" b="1" dirty="0" smtClean="0"/>
              <a:t>How do I get started ?</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b="1" dirty="0" smtClean="0"/>
              <a:t>Attendance</a:t>
            </a:r>
            <a:r>
              <a:rPr lang="en-US" dirty="0" smtClean="0"/>
              <a:t/>
            </a:r>
            <a:br>
              <a:rPr lang="en-US" dirty="0" smtClean="0"/>
            </a:br>
            <a:r>
              <a:rPr lang="en-US" dirty="0" smtClean="0"/>
              <a:t>- Follow the school schedule regarding distance learning attendance. The instructor will follow the same schedule for attendance and office hours.</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r>
              <a:rPr lang="en-US" b="1" dirty="0" smtClean="0"/>
              <a:t>Proper Etiquette in Distance Learning</a:t>
            </a:r>
            <a:r>
              <a:rPr lang="en-US" dirty="0" smtClean="0"/>
              <a:t/>
            </a:r>
            <a:br>
              <a:rPr lang="en-US" dirty="0" smtClean="0"/>
            </a:br>
            <a:r>
              <a:rPr lang="en-US" dirty="0" smtClean="0"/>
              <a:t>- Be </a:t>
            </a:r>
            <a:r>
              <a:rPr lang="en-US" dirty="0" smtClean="0"/>
              <a:t>respectful whenever you communicate </a:t>
            </a:r>
            <a:r>
              <a:rPr lang="en-US" dirty="0" smtClean="0"/>
              <a:t>(email or Google Meet) with </a:t>
            </a:r>
            <a:r>
              <a:rPr lang="en-US" dirty="0" smtClean="0"/>
              <a:t>the instructor.  Address the instructor as “Dr. Arcega” </a:t>
            </a:r>
            <a:r>
              <a:rPr lang="en-US" dirty="0" smtClean="0"/>
              <a:t>as the </a:t>
            </a:r>
            <a:r>
              <a:rPr lang="en-US" dirty="0" smtClean="0"/>
              <a:t>proper </a:t>
            </a:r>
            <a:r>
              <a:rPr lang="en-US" dirty="0" smtClean="0"/>
              <a:t>title for the instructor. </a:t>
            </a:r>
            <a:r>
              <a:rPr lang="en-US" dirty="0" smtClean="0"/>
              <a:t/>
            </a:r>
            <a:br>
              <a:rPr lang="en-US" dirty="0" smtClean="0"/>
            </a:br>
            <a:r>
              <a:rPr lang="en-US" dirty="0" smtClean="0"/>
              <a:t>- Do not use any profanity or any inappropriate language while you are communicating with the instructor.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b="1" dirty="0" smtClean="0"/>
              <a:t>Google Classroom/Meet</a:t>
            </a:r>
            <a:r>
              <a:rPr lang="en-US" dirty="0" smtClean="0"/>
              <a:t/>
            </a:r>
            <a:br>
              <a:rPr lang="en-US" dirty="0" smtClean="0"/>
            </a:br>
            <a:r>
              <a:rPr lang="en-US" dirty="0" smtClean="0"/>
              <a:t>There </a:t>
            </a:r>
            <a:r>
              <a:rPr lang="en-US" dirty="0" smtClean="0"/>
              <a:t>are tutor guides for Google Classroom and Google Meet in English and Spanish. It can help you through the process. </a:t>
            </a:r>
            <a:r>
              <a:rPr lang="en-US" dirty="0" smtClean="0"/>
              <a:t>See the other files in the folder regarding tutorials.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838200"/>
          </a:xfrm>
        </p:spPr>
        <p:txBody>
          <a:bodyPr>
            <a:normAutofit/>
          </a:bodyPr>
          <a:lstStyle/>
          <a:p>
            <a:r>
              <a:rPr lang="en-US" dirty="0" smtClean="0"/>
              <a:t>Materials &amp; Equipment </a:t>
            </a:r>
            <a:endParaRPr lang="en-US" dirty="0"/>
          </a:p>
        </p:txBody>
      </p:sp>
      <p:sp>
        <p:nvSpPr>
          <p:cNvPr id="3" name="Title 1"/>
          <p:cNvSpPr txBox="1">
            <a:spLocks/>
          </p:cNvSpPr>
          <p:nvPr/>
        </p:nvSpPr>
        <p:spPr>
          <a:xfrm>
            <a:off x="304800" y="838200"/>
            <a:ext cx="8686800" cy="2286000"/>
          </a:xfrm>
          <a:prstGeom prst="rect">
            <a:avLst/>
          </a:prstGeom>
        </p:spPr>
        <p:txBody>
          <a:bodyPr vert="horz" lIns="91440" tIns="45720" rIns="91440" bIns="45720" rtlCol="0" anchor="ctr">
            <a:normAutofit lnSpcReduction="10000"/>
          </a:bodyPr>
          <a:lstStyle/>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Textbook (World History or Economics). If you do not have a textbook, you can use the Digital Textbook through </a:t>
            </a:r>
            <a:r>
              <a:rPr kumimoji="0" lang="en-US" sz="3200" b="0" i="0" u="none" strike="noStrike" kern="1200" cap="none" spc="0" normalizeH="0" baseline="0" noProof="0" dirty="0" err="1" smtClean="0">
                <a:ln>
                  <a:noFill/>
                </a:ln>
                <a:solidFill>
                  <a:schemeClr val="tx1"/>
                </a:solidFill>
                <a:effectLst/>
                <a:uLnTx/>
                <a:uFillTx/>
                <a:latin typeface="+mj-lt"/>
                <a:ea typeface="+mj-ea"/>
                <a:cs typeface="+mj-cs"/>
              </a:rPr>
              <a:t>Powerschool</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200" b="0" i="0" u="none" strike="noStrike" kern="1200" cap="none" spc="0" normalizeH="0" noProof="0" dirty="0" smtClean="0">
                <a:ln>
                  <a:noFill/>
                </a:ln>
                <a:solidFill>
                  <a:schemeClr val="tx1"/>
                </a:solidFill>
                <a:effectLst/>
                <a:uLnTx/>
                <a:uFillTx/>
                <a:latin typeface="+mj-lt"/>
                <a:ea typeface="+mj-ea"/>
                <a:cs typeface="+mj-cs"/>
              </a:rPr>
              <a:t> </a:t>
            </a: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3200" dirty="0" smtClean="0">
                <a:latin typeface="+mj-lt"/>
                <a:ea typeface="+mj-ea"/>
                <a:cs typeface="+mj-cs"/>
              </a:rPr>
              <a:t>Computer or Laptop</a:t>
            </a: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3200" dirty="0" smtClean="0">
                <a:latin typeface="+mj-lt"/>
                <a:ea typeface="+mj-ea"/>
                <a:cs typeface="+mj-cs"/>
              </a:rPr>
              <a:t>Internet Connection</a:t>
            </a: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6148" name="Picture 4" descr="Top 10 Economics Textbooks of 2019 | Video Review"/>
          <p:cNvPicPr>
            <a:picLocks noChangeAspect="1" noChangeArrowheads="1"/>
          </p:cNvPicPr>
          <p:nvPr/>
        </p:nvPicPr>
        <p:blipFill>
          <a:blip r:embed="rId2" cstate="print"/>
          <a:srcRect/>
          <a:stretch>
            <a:fillRect/>
          </a:stretch>
        </p:blipFill>
        <p:spPr bwMode="auto">
          <a:xfrm>
            <a:off x="0" y="3200400"/>
            <a:ext cx="2286000" cy="3055546"/>
          </a:xfrm>
          <a:prstGeom prst="rect">
            <a:avLst/>
          </a:prstGeom>
          <a:noFill/>
        </p:spPr>
      </p:pic>
      <p:pic>
        <p:nvPicPr>
          <p:cNvPr id="6150" name="Picture 6" descr="eBlueJay: Prentice Hall World History The Modern Era TEACHER'S ..."/>
          <p:cNvPicPr>
            <a:picLocks noChangeAspect="1" noChangeArrowheads="1"/>
          </p:cNvPicPr>
          <p:nvPr/>
        </p:nvPicPr>
        <p:blipFill>
          <a:blip r:embed="rId3" cstate="print"/>
          <a:srcRect/>
          <a:stretch>
            <a:fillRect/>
          </a:stretch>
        </p:blipFill>
        <p:spPr bwMode="auto">
          <a:xfrm>
            <a:off x="6629400" y="3276600"/>
            <a:ext cx="2336800" cy="1752600"/>
          </a:xfrm>
          <a:prstGeom prst="rect">
            <a:avLst/>
          </a:prstGeom>
          <a:noFill/>
        </p:spPr>
      </p:pic>
      <p:pic>
        <p:nvPicPr>
          <p:cNvPr id="7" name="Picture 2" descr="Home Wifi Network Internet Via Router On Pc, Phone, Laptop And ..."/>
          <p:cNvPicPr>
            <a:picLocks noChangeAspect="1" noChangeArrowheads="1"/>
          </p:cNvPicPr>
          <p:nvPr/>
        </p:nvPicPr>
        <p:blipFill>
          <a:blip r:embed="rId4" cstate="print"/>
          <a:srcRect/>
          <a:stretch>
            <a:fillRect/>
          </a:stretch>
        </p:blipFill>
        <p:spPr bwMode="auto">
          <a:xfrm>
            <a:off x="2743200" y="3276600"/>
            <a:ext cx="3733801" cy="25590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838200"/>
          </a:xfrm>
        </p:spPr>
        <p:txBody>
          <a:bodyPr>
            <a:normAutofit/>
          </a:bodyPr>
          <a:lstStyle/>
          <a:p>
            <a:r>
              <a:rPr lang="en-US" dirty="0" smtClean="0"/>
              <a:t>Assignments</a:t>
            </a:r>
            <a:endParaRPr lang="en-US" dirty="0"/>
          </a:p>
        </p:txBody>
      </p:sp>
      <p:sp>
        <p:nvSpPr>
          <p:cNvPr id="3" name="Title 1"/>
          <p:cNvSpPr txBox="1">
            <a:spLocks/>
          </p:cNvSpPr>
          <p:nvPr/>
        </p:nvSpPr>
        <p:spPr>
          <a:xfrm>
            <a:off x="0" y="2667000"/>
            <a:ext cx="9144000" cy="3886200"/>
          </a:xfrm>
          <a:prstGeom prst="rect">
            <a:avLst/>
          </a:prstGeom>
        </p:spPr>
        <p:txBody>
          <a:bodyPr vert="horz" lIns="91440" tIns="45720" rIns="91440" bIns="45720" rtlCol="0" anchor="ctr">
            <a:noAutofit/>
          </a:bodyPr>
          <a:lstStyle/>
          <a:p>
            <a:pPr marL="742950" indent="-742950" algn="ctr">
              <a:spcBef>
                <a:spcPct val="0"/>
              </a:spcBef>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The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assignments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will be done through</a:t>
            </a:r>
            <a:r>
              <a:rPr kumimoji="0" lang="en-US" sz="3600" b="0" i="0" u="none" strike="noStrike" kern="1200" cap="none" spc="0" normalizeH="0" noProof="0" dirty="0" smtClean="0">
                <a:ln>
                  <a:noFill/>
                </a:ln>
                <a:solidFill>
                  <a:schemeClr val="tx1"/>
                </a:solidFill>
                <a:effectLst/>
                <a:uLnTx/>
                <a:uFillTx/>
                <a:latin typeface="+mj-lt"/>
                <a:ea typeface="+mj-ea"/>
                <a:cs typeface="+mj-cs"/>
              </a:rPr>
              <a:t> </a:t>
            </a:r>
            <a:r>
              <a:rPr kumimoji="0" lang="en-US" sz="3600" b="0" i="0" u="none" strike="noStrike" kern="1200" cap="none" spc="0" normalizeH="0" noProof="0" dirty="0" smtClean="0">
                <a:ln>
                  <a:noFill/>
                </a:ln>
                <a:solidFill>
                  <a:schemeClr val="tx1"/>
                </a:solidFill>
                <a:effectLst/>
                <a:uLnTx/>
                <a:uFillTx/>
                <a:latin typeface="+mj-lt"/>
                <a:ea typeface="+mj-ea"/>
                <a:cs typeface="+mj-cs"/>
              </a:rPr>
              <a:t>the district assigned t</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extbooks.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If you do not have a textbook, you can use the Digital Textbook through</a:t>
            </a:r>
            <a:r>
              <a:rPr kumimoji="0" lang="en-US" sz="3600" b="0" i="0" u="none" strike="noStrike" kern="1200" cap="none" spc="0" normalizeH="0" noProof="0" dirty="0" smtClean="0">
                <a:ln>
                  <a:noFill/>
                </a:ln>
                <a:solidFill>
                  <a:schemeClr val="tx1"/>
                </a:solidFill>
                <a:effectLst/>
                <a:uLnTx/>
                <a:uFillTx/>
                <a:latin typeface="+mj-lt"/>
                <a:ea typeface="+mj-ea"/>
                <a:cs typeface="+mj-cs"/>
              </a:rPr>
              <a:t> </a:t>
            </a:r>
            <a:r>
              <a:rPr kumimoji="0" lang="en-US" sz="3600" b="0" i="0" u="none" strike="noStrike" kern="1200" cap="none" spc="0" normalizeH="0" noProof="0" dirty="0" err="1" smtClean="0">
                <a:ln>
                  <a:noFill/>
                </a:ln>
                <a:solidFill>
                  <a:schemeClr val="tx1"/>
                </a:solidFill>
                <a:effectLst/>
                <a:uLnTx/>
                <a:uFillTx/>
                <a:latin typeface="+mj-lt"/>
                <a:ea typeface="+mj-ea"/>
                <a:cs typeface="+mj-cs"/>
              </a:rPr>
              <a:t>Powerschool</a:t>
            </a:r>
            <a:r>
              <a:rPr kumimoji="0" lang="en-US" sz="3600" b="0" i="0" u="none" strike="noStrike" kern="1200" cap="none" spc="0" normalizeH="0" noProof="0" dirty="0" smtClean="0">
                <a:ln>
                  <a:noFill/>
                </a:ln>
                <a:solidFill>
                  <a:schemeClr val="tx1"/>
                </a:solidFill>
                <a:effectLst/>
                <a:uLnTx/>
                <a:uFillTx/>
                <a:latin typeface="+mj-lt"/>
                <a:ea typeface="+mj-ea"/>
                <a:cs typeface="+mj-cs"/>
              </a:rPr>
              <a:t>. Use the link below.</a:t>
            </a:r>
            <a:r>
              <a:rPr lang="en-US" sz="3600" dirty="0" smtClean="0">
                <a:hlinkClick r:id="rId2"/>
              </a:rPr>
              <a:t> </a:t>
            </a:r>
          </a:p>
          <a:p>
            <a:pPr marL="742950" indent="-742950" algn="ctr">
              <a:spcBef>
                <a:spcPct val="0"/>
              </a:spcBef>
            </a:pPr>
            <a:r>
              <a:rPr lang="en-US" sz="3600" dirty="0" smtClean="0">
                <a:hlinkClick r:id="rId2"/>
              </a:rPr>
              <a:t>https://powerschool.avhsd.org/public/</a:t>
            </a:r>
            <a:endParaRPr lang="en-US" sz="3600" dirty="0" smtClean="0"/>
          </a:p>
          <a:p>
            <a:pPr marL="742950" indent="-742950" algn="ctr">
              <a:spcBef>
                <a:spcPct val="0"/>
              </a:spcBef>
            </a:pPr>
            <a:endParaRPr lang="en-US" sz="3600" dirty="0"/>
          </a:p>
          <a:p>
            <a:pPr marL="742950" marR="0" lvl="0" indent="-742950" algn="ctr" defTabSz="914400" rtl="0" eaLnBrk="1" fontAlgn="auto" latinLnBrk="0" hangingPunct="1">
              <a:lnSpc>
                <a:spcPct val="100000"/>
              </a:lnSpc>
              <a:spcBef>
                <a:spcPct val="0"/>
              </a:spcBef>
              <a:spcAft>
                <a:spcPts val="0"/>
              </a:spcAft>
              <a:buClrTx/>
              <a:buSzTx/>
              <a:tabLst/>
              <a:defRPr/>
            </a:pPr>
            <a:endParaRPr kumimoji="0" lang="en-US" sz="3600" b="0" i="0" u="none" strike="noStrike" kern="1200" cap="none" spc="0" normalizeH="0" noProof="0" dirty="0" smtClean="0">
              <a:ln>
                <a:noFill/>
              </a:ln>
              <a:solidFill>
                <a:schemeClr val="tx1"/>
              </a:solidFill>
              <a:effectLst/>
              <a:uLnTx/>
              <a:uFillTx/>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tabLst/>
              <a:defRPr/>
            </a:pPr>
            <a:endParaRPr kumimoji="0" lang="en-US" sz="3600" b="0" i="0" u="none" strike="noStrike" kern="1200" cap="none" spc="0" normalizeH="0" noProof="0" dirty="0" smtClean="0">
              <a:ln>
                <a:noFill/>
              </a:ln>
              <a:solidFill>
                <a:schemeClr val="tx1"/>
              </a:solidFill>
              <a:effectLst/>
              <a:uLnTx/>
              <a:uFillTx/>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tabLst/>
              <a:defRPr/>
            </a:pPr>
            <a:endParaRPr kumimoji="0" lang="en-US" sz="3600" b="0" i="0" u="none" strike="noStrike" kern="1200" cap="none" spc="0" normalizeH="0" noProof="0" dirty="0" smtClean="0">
              <a:ln>
                <a:noFill/>
              </a:ln>
              <a:solidFill>
                <a:schemeClr val="tx1"/>
              </a:solidFill>
              <a:effectLst/>
              <a:uLnTx/>
              <a:uFillTx/>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tabLst/>
              <a:defRPr/>
            </a:pP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3429000"/>
          </a:xfrm>
        </p:spPr>
        <p:txBody>
          <a:bodyPr>
            <a:normAutofit fontScale="90000"/>
          </a:bodyPr>
          <a:lstStyle/>
          <a:p>
            <a:r>
              <a:rPr lang="en-US" dirty="0" smtClean="0"/>
              <a:t>If you have any questions, email </a:t>
            </a:r>
            <a:r>
              <a:rPr lang="en-US" dirty="0" smtClean="0"/>
              <a:t>me @</a:t>
            </a:r>
            <a:r>
              <a:rPr lang="en-US" dirty="0" smtClean="0"/>
              <a:t/>
            </a:r>
            <a:br>
              <a:rPr lang="en-US" dirty="0" smtClean="0"/>
            </a:br>
            <a:r>
              <a:rPr lang="en-US" dirty="0" smtClean="0">
                <a:hlinkClick r:id="rId2"/>
              </a:rPr>
              <a:t>aarcega@avhsd.org</a:t>
            </a:r>
            <a:r>
              <a:rPr lang="en-US" dirty="0" smtClean="0"/>
              <a:t/>
            </a:r>
            <a:br>
              <a:rPr lang="en-US" dirty="0" smtClean="0"/>
            </a:br>
            <a:r>
              <a:rPr lang="en-US" dirty="0" smtClean="0"/>
              <a:t>I will be available during my office hours </a:t>
            </a:r>
            <a:br>
              <a:rPr lang="en-US" dirty="0" smtClean="0"/>
            </a:br>
            <a:r>
              <a:rPr lang="en-US" dirty="0" smtClean="0"/>
              <a:t>  </a:t>
            </a:r>
            <a:endParaRPr lang="en-US" dirty="0"/>
          </a:p>
        </p:txBody>
      </p:sp>
      <p:sp>
        <p:nvSpPr>
          <p:cNvPr id="4098" name="AutoShape 2" descr="Not receiving email in Gmail? Here's one possible cause | PCWorl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Not receiving email in Gmail? Here's one possible cause | PCWorl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Gmail | Google Blo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4" name="AutoShape 8" descr="Gmail | Google Blo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6" name="Picture 10" descr="Gmail | Google Blog"/>
          <p:cNvPicPr>
            <a:picLocks noChangeAspect="1" noChangeArrowheads="1"/>
          </p:cNvPicPr>
          <p:nvPr/>
        </p:nvPicPr>
        <p:blipFill>
          <a:blip r:embed="rId3" cstate="print"/>
          <a:srcRect/>
          <a:stretch>
            <a:fillRect/>
          </a:stretch>
        </p:blipFill>
        <p:spPr bwMode="auto">
          <a:xfrm>
            <a:off x="2590800" y="3505200"/>
            <a:ext cx="3633431" cy="2743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1295400"/>
          </a:xfrm>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194</Words>
  <Application>Microsoft Office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Dr. Arcega’s  Distant Learning Procedures</vt:lpstr>
      <vt:lpstr>Welcome to Distant Learning</vt:lpstr>
      <vt:lpstr>Attendance - Follow the school schedule regarding distance learning attendance. The instructor will follow the same schedule for attendance and office hours. </vt:lpstr>
      <vt:lpstr>Proper Etiquette in Distance Learning - Be respectful whenever you communicate (email or Google Meet) with the instructor.  Address the instructor as “Dr. Arcega” as the proper title for the instructor.  - Do not use any profanity or any inappropriate language while you are communicating with the instructor.</vt:lpstr>
      <vt:lpstr>Google Classroom/Meet There are tutor guides for Google Classroom and Google Meet in English and Spanish. It can help you through the process. See the other files in the folder regarding tutorials.</vt:lpstr>
      <vt:lpstr>Materials &amp; Equipment </vt:lpstr>
      <vt:lpstr>Assignments</vt:lpstr>
      <vt:lpstr>If you have any questions, email me @ aarcega@avhsd.org I will be available during my office hours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M. Arcega</dc:creator>
  <cp:lastModifiedBy>Alex M. Arcega</cp:lastModifiedBy>
  <cp:revision>48</cp:revision>
  <dcterms:created xsi:type="dcterms:W3CDTF">2020-03-27T15:36:13Z</dcterms:created>
  <dcterms:modified xsi:type="dcterms:W3CDTF">2020-08-07T17:37:00Z</dcterms:modified>
</cp:coreProperties>
</file>